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7" r:id="rId1"/>
  </p:sldMasterIdLst>
  <p:notesMasterIdLst>
    <p:notesMasterId r:id="rId14"/>
  </p:notesMasterIdLst>
  <p:sldIdLst>
    <p:sldId id="261" r:id="rId2"/>
    <p:sldId id="266" r:id="rId3"/>
    <p:sldId id="267" r:id="rId4"/>
    <p:sldId id="277" r:id="rId5"/>
    <p:sldId id="264" r:id="rId6"/>
    <p:sldId id="259" r:id="rId7"/>
    <p:sldId id="272" r:id="rId8"/>
    <p:sldId id="278" r:id="rId9"/>
    <p:sldId id="276" r:id="rId10"/>
    <p:sldId id="274" r:id="rId11"/>
    <p:sldId id="275" r:id="rId12"/>
    <p:sldId id="270"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604E3-9B2A-425B-AC96-C3400BB3CD3C}" type="datetimeFigureOut">
              <a:rPr lang="es-MX" smtClean="0"/>
              <a:t>08/03/2018</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18AB1C-A24B-4176-9B4A-F03B136DFEBE}" type="slidenum">
              <a:rPr lang="es-MX" smtClean="0"/>
              <a:t>‹Nº›</a:t>
            </a:fld>
            <a:endParaRPr lang="es-MX"/>
          </a:p>
        </p:txBody>
      </p:sp>
    </p:spTree>
    <p:extLst>
      <p:ext uri="{BB962C8B-B14F-4D97-AF65-F5344CB8AC3E}">
        <p14:creationId xmlns:p14="http://schemas.microsoft.com/office/powerpoint/2010/main" val="34136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3/8/2018</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8956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E5F0219-85B1-4E41-972F-4165E40E65F6}" type="datetimeFigureOut">
              <a:rPr lang="es-MX" smtClean="0"/>
              <a:t>08/03/2018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34736035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1E5F0219-85B1-4E41-972F-4165E40E65F6}" type="datetimeFigureOut">
              <a:rPr lang="es-MX" smtClean="0"/>
              <a:t>08/03/2018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80373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E5F0219-85B1-4E41-972F-4165E40E65F6}" type="datetimeFigureOut">
              <a:rPr lang="es-MX" smtClean="0"/>
              <a:t>08/03/2018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88821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447191" y="2824269"/>
            <a:ext cx="4488794" cy="264445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256025" y="2821491"/>
            <a:ext cx="4488794" cy="2637371"/>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E5F0219-85B1-4E41-972F-4165E40E65F6}" type="datetimeFigureOut">
              <a:rPr lang="es-MX" smtClean="0"/>
              <a:t>08/03/2018</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287763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E5F0219-85B1-4E41-972F-4165E40E65F6}" type="datetimeFigureOut">
              <a:rPr lang="es-MX" smtClean="0"/>
              <a:t>08/03/2018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79189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3478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E5F0219-85B1-4E41-972F-4165E40E65F6}" type="datetimeFigureOut">
              <a:rPr lang="es-MX" smtClean="0"/>
              <a:t>08/03/2018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41755235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s-ES" smtClean="0"/>
              <a:t>Haga clic en el icono para agregar una imagen</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E5F0219-85B1-4E41-972F-4165E40E65F6}" type="datetimeFigureOut">
              <a:rPr lang="es-MX" smtClean="0"/>
              <a:t>08/03/2018</a:t>
            </a:fld>
            <a:endParaRPr lang="es-MX"/>
          </a:p>
        </p:txBody>
      </p:sp>
      <p:sp>
        <p:nvSpPr>
          <p:cNvPr id="6" name="Footer Placeholder 5"/>
          <p:cNvSpPr>
            <a:spLocks noGrp="1"/>
          </p:cNvSpPr>
          <p:nvPr>
            <p:ph type="ftr" sz="quarter" idx="11"/>
          </p:nvPr>
        </p:nvSpPr>
        <p:spPr>
          <a:xfrm>
            <a:off x="1447382" y="318640"/>
            <a:ext cx="5541004" cy="320931"/>
          </a:xfrm>
        </p:spPr>
        <p:txBody>
          <a:bodyPr/>
          <a:lstStyle/>
          <a:p>
            <a:endParaRPr lang="es-MX"/>
          </a:p>
        </p:txBody>
      </p:sp>
      <p:sp>
        <p:nvSpPr>
          <p:cNvPr id="7" name="Slide Number Placeholder 6"/>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9906878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E5F0219-85B1-4E41-972F-4165E40E65F6}" type="datetimeFigureOut">
              <a:rPr lang="es-MX" smtClean="0"/>
              <a:t>08/03/2018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61189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E5F0219-85B1-4E41-972F-4165E40E65F6}" type="datetimeFigureOut">
              <a:rPr lang="es-MX" smtClean="0"/>
              <a:t>08/03/2018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8906D31-4887-4F35-84B4-12890B070AE2}" type="slidenum">
              <a:rPr lang="es-MX" smtClean="0"/>
              <a:t>‹Nº›</a:t>
            </a:fld>
            <a:endParaRPr lang="es-MX"/>
          </a:p>
        </p:txBody>
      </p:sp>
    </p:spTree>
    <p:extLst>
      <p:ext uri="{BB962C8B-B14F-4D97-AF65-F5344CB8AC3E}">
        <p14:creationId xmlns:p14="http://schemas.microsoft.com/office/powerpoint/2010/main" val="414792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E5F0219-85B1-4E41-972F-4165E40E65F6}" type="datetimeFigureOut">
              <a:rPr lang="es-MX" smtClean="0"/>
              <a:t>08/03/2018</a:t>
            </a:fld>
            <a:endParaRPr lang="es-MX"/>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8906D31-4887-4F35-84B4-12890B070AE2}" type="slidenum">
              <a:rPr lang="es-MX" smtClean="0"/>
              <a:t>‹Nº›</a:t>
            </a:fld>
            <a:endParaRPr lang="es-MX"/>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206539"/>
      </p:ext>
    </p:extLst>
  </p:cSld>
  <p:clrMap bg1="dk1" tx1="lt1" bg2="dk2" tx2="lt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83127"/>
            <a:ext cx="12192000" cy="1865126"/>
          </a:xfrm>
          <a:prstGeom prst="rect">
            <a:avLst/>
          </a:prstGeom>
          <a:noFill/>
        </p:spPr>
        <p:txBody>
          <a:bodyPr wrap="square" rtlCol="0">
            <a:spAutoFit/>
            <a:scene3d>
              <a:camera prst="orthographicFront"/>
              <a:lightRig rig="threePt" dir="t"/>
            </a:scene3d>
            <a:sp3d extrusionH="57150">
              <a:bevelT w="57150" h="38100" prst="artDeco"/>
            </a:sp3d>
          </a:bodyPr>
          <a:lstStyle/>
          <a:p>
            <a:pPr algn="ctr">
              <a:lnSpc>
                <a:spcPct val="90000"/>
              </a:lnSpc>
            </a:pPr>
            <a:r>
              <a:rPr lang="es-MX" sz="3200" b="1" dirty="0" smtClean="0">
                <a:latin typeface="Cambria" panose="02040503050406030204" pitchFamily="18" charset="0"/>
                <a:cs typeface="Times New Roman" panose="02020603050405020304" pitchFamily="18" charset="0"/>
              </a:rPr>
              <a:t>Universidad Autónoma de Sinaloa</a:t>
            </a:r>
          </a:p>
          <a:p>
            <a:pPr algn="ctr">
              <a:lnSpc>
                <a:spcPct val="90000"/>
              </a:lnSpc>
            </a:pPr>
            <a:r>
              <a:rPr lang="es-MX" sz="3200" b="1" dirty="0" smtClean="0">
                <a:latin typeface="Cambria" panose="02040503050406030204" pitchFamily="18" charset="0"/>
                <a:cs typeface="Times New Roman" panose="02020603050405020304" pitchFamily="18" charset="0"/>
              </a:rPr>
              <a:t>Facultad de Informática Culiacán</a:t>
            </a:r>
          </a:p>
          <a:p>
            <a:pPr algn="ctr">
              <a:lnSpc>
                <a:spcPct val="90000"/>
              </a:lnSpc>
            </a:pPr>
            <a:endParaRPr lang="es-MX" sz="3200" b="1" dirty="0">
              <a:latin typeface="Cambria" panose="02040503050406030204" pitchFamily="18" charset="0"/>
              <a:cs typeface="Times New Roman" panose="02020603050405020304" pitchFamily="18" charset="0"/>
            </a:endParaRPr>
          </a:p>
          <a:p>
            <a:pPr algn="ctr">
              <a:lnSpc>
                <a:spcPct val="90000"/>
              </a:lnSpc>
            </a:pPr>
            <a:r>
              <a:rPr lang="es-MX" sz="3200" b="1" dirty="0" smtClean="0">
                <a:latin typeface="Cambria" panose="02040503050406030204" pitchFamily="18" charset="0"/>
                <a:cs typeface="Times New Roman" panose="02020603050405020304" pitchFamily="18" charset="0"/>
              </a:rPr>
              <a:t>Equipo #3</a:t>
            </a:r>
            <a:endParaRPr lang="es-MX" sz="3200" b="1" dirty="0">
              <a:latin typeface="Cambria" panose="02040503050406030204" pitchFamily="18" charset="0"/>
              <a:cs typeface="Times New Roman" panose="02020603050405020304" pitchFamily="18" charset="0"/>
            </a:endParaRPr>
          </a:p>
        </p:txBody>
      </p:sp>
      <p:sp>
        <p:nvSpPr>
          <p:cNvPr id="4" name="CuadroTexto 3"/>
          <p:cNvSpPr txBox="1"/>
          <p:nvPr/>
        </p:nvSpPr>
        <p:spPr>
          <a:xfrm>
            <a:off x="2687089" y="4089859"/>
            <a:ext cx="6817822" cy="1643527"/>
          </a:xfrm>
          <a:prstGeom prst="rect">
            <a:avLst/>
          </a:prstGeom>
          <a:noFill/>
        </p:spPr>
        <p:txBody>
          <a:bodyPr wrap="square" rtlCol="0">
            <a:spAutoFit/>
            <a:scene3d>
              <a:camera prst="orthographicFront"/>
              <a:lightRig rig="threePt" dir="t"/>
            </a:scene3d>
            <a:sp3d extrusionH="57150">
              <a:bevelT w="57150" h="38100" prst="artDeco"/>
            </a:sp3d>
          </a:bodyPr>
          <a:lstStyle/>
          <a:p>
            <a:pPr>
              <a:lnSpc>
                <a:spcPct val="90000"/>
              </a:lnSpc>
            </a:pPr>
            <a:r>
              <a:rPr lang="es-MX" sz="2800" b="1" dirty="0" smtClean="0">
                <a:latin typeface="Cambria" panose="02040503050406030204" pitchFamily="18" charset="0"/>
              </a:rPr>
              <a:t>Integrantes:</a:t>
            </a:r>
          </a:p>
          <a:p>
            <a:pPr>
              <a:lnSpc>
                <a:spcPct val="90000"/>
              </a:lnSpc>
            </a:pPr>
            <a:endParaRPr lang="es-MX" sz="2800" b="1" dirty="0" smtClean="0">
              <a:latin typeface="Cambria" panose="02040503050406030204" pitchFamily="18" charset="0"/>
            </a:endParaRPr>
          </a:p>
          <a:p>
            <a:pPr>
              <a:lnSpc>
                <a:spcPct val="90000"/>
              </a:lnSpc>
            </a:pPr>
            <a:r>
              <a:rPr lang="es-MX" sz="2800" b="1" dirty="0" smtClean="0">
                <a:latin typeface="Cambria" panose="02040503050406030204" pitchFamily="18" charset="0"/>
              </a:rPr>
              <a:t>	Angulo Santos </a:t>
            </a:r>
            <a:r>
              <a:rPr lang="es-MX" sz="2800" b="1" smtClean="0">
                <a:latin typeface="Cambria" panose="02040503050406030204" pitchFamily="18" charset="0"/>
              </a:rPr>
              <a:t>Rolando </a:t>
            </a:r>
            <a:r>
              <a:rPr lang="es-MX" sz="2800" b="1" smtClean="0">
                <a:latin typeface="Cambria" panose="02040503050406030204" pitchFamily="18" charset="0"/>
              </a:rPr>
              <a:t>Guillermo</a:t>
            </a:r>
            <a:endParaRPr lang="es-MX" sz="2800" b="1" dirty="0" smtClean="0">
              <a:latin typeface="Cambria" panose="02040503050406030204" pitchFamily="18" charset="0"/>
            </a:endParaRPr>
          </a:p>
          <a:p>
            <a:pPr>
              <a:lnSpc>
                <a:spcPct val="90000"/>
              </a:lnSpc>
            </a:pPr>
            <a:r>
              <a:rPr lang="es-MX" sz="2800" b="1" dirty="0">
                <a:latin typeface="Cambria" panose="02040503050406030204" pitchFamily="18" charset="0"/>
              </a:rPr>
              <a:t>	</a:t>
            </a:r>
            <a:r>
              <a:rPr lang="es-MX" sz="2800" b="1" dirty="0" smtClean="0">
                <a:latin typeface="Cambria" panose="02040503050406030204" pitchFamily="18" charset="0"/>
              </a:rPr>
              <a:t>Milán Sánchez Héctor Manuel</a:t>
            </a:r>
            <a:endParaRPr lang="es-MX" sz="2800" b="1" dirty="0">
              <a:latin typeface="Cambria" panose="02040503050406030204" pitchFamily="18" charset="0"/>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0513" y="506643"/>
            <a:ext cx="991939" cy="978944"/>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7463" y="412666"/>
            <a:ext cx="934024" cy="1206047"/>
          </a:xfrm>
          <a:prstGeom prst="rect">
            <a:avLst/>
          </a:prstGeom>
        </p:spPr>
      </p:pic>
      <p:sp>
        <p:nvSpPr>
          <p:cNvPr id="7" name="Título 1"/>
          <p:cNvSpPr txBox="1">
            <a:spLocks/>
          </p:cNvSpPr>
          <p:nvPr/>
        </p:nvSpPr>
        <p:spPr>
          <a:xfrm>
            <a:off x="0" y="2901142"/>
            <a:ext cx="12192000" cy="967226"/>
          </a:xfrm>
          <a:prstGeom prst="rect">
            <a:avLst/>
          </a:prstGeom>
        </p:spPr>
        <p:txBody>
          <a:bodyPr vert="horz" lIns="91440" tIns="45720" rIns="91440" bIns="0" rtlCol="0" anchor="b">
            <a:prstTxWarp prst="textArchUp">
              <a:avLst/>
            </a:prstTxWarp>
            <a:normAutofit/>
            <a:scene3d>
              <a:camera prst="orthographicFront"/>
              <a:lightRig rig="threePt" dir="t"/>
            </a:scene3d>
            <a:sp3d extrusionH="57150">
              <a:bevelT w="38100" h="38100" prst="slope"/>
            </a:sp3d>
          </a:bodyPr>
          <a:lstStyle>
            <a:lvl1pPr algn="ctr" defTabSz="914400" rtl="0" eaLnBrk="1" latinLnBrk="0" hangingPunct="1">
              <a:lnSpc>
                <a:spcPct val="90000"/>
              </a:lnSpc>
              <a:spcBef>
                <a:spcPct val="0"/>
              </a:spcBef>
              <a:buNone/>
              <a:defRPr sz="6600" b="0" i="0" kern="1200" cap="all">
                <a:solidFill>
                  <a:schemeClr val="accent1"/>
                </a:solidFill>
                <a:effectLst/>
                <a:latin typeface="+mj-lt"/>
                <a:ea typeface="+mj-ea"/>
                <a:cs typeface="+mj-cs"/>
              </a:defRPr>
            </a:lvl1pPr>
          </a:lstStyle>
          <a:p>
            <a:r>
              <a:rPr lang="es-MX" sz="5400" b="1" cap="none" dirty="0" smtClean="0">
                <a:ln w="0"/>
                <a:solidFill>
                  <a:schemeClr val="tx1"/>
                </a:solidFill>
                <a:effectLst>
                  <a:glow rad="228600">
                    <a:schemeClr val="accent1">
                      <a:satMod val="175000"/>
                      <a:alpha val="40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rPr>
              <a:t>Ordenación Por Inserción</a:t>
            </a:r>
            <a:endParaRPr lang="es-MX" sz="5400" b="1" cap="none" dirty="0">
              <a:ln w="0"/>
              <a:solidFill>
                <a:schemeClr val="tx1"/>
              </a:solidFill>
              <a:effectLst>
                <a:glow rad="228600">
                  <a:schemeClr val="accent1">
                    <a:satMod val="175000"/>
                    <a:alpha val="40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endParaRPr>
          </a:p>
        </p:txBody>
      </p:sp>
    </p:spTree>
    <p:extLst>
      <p:ext uri="{BB962C8B-B14F-4D97-AF65-F5344CB8AC3E}">
        <p14:creationId xmlns:p14="http://schemas.microsoft.com/office/powerpoint/2010/main" val="2545060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5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2500040" y="1422332"/>
            <a:ext cx="7191919" cy="3673369"/>
          </a:xfrm>
        </p:spPr>
        <p:txBody>
          <a:bodyPr>
            <a:normAutofit/>
          </a:bodyPr>
          <a:lstStyle/>
          <a:p>
            <a:pPr marL="342900" indent="-342900" algn="just">
              <a:buFont typeface="+mj-lt"/>
              <a:buAutoNum type="arabicPeriod"/>
            </a:pPr>
            <a:r>
              <a:rPr lang="es-MX" b="1" dirty="0" smtClean="0">
                <a:latin typeface="Arial" panose="020B0604020202020204" pitchFamily="34" charset="0"/>
                <a:cs typeface="Arial" panose="020B0604020202020204" pitchFamily="34" charset="0"/>
              </a:rPr>
              <a:t>Introducción</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¿Que es el método por inserción?</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¿Como se utiliza el método por inserción?</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Codificación del método</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Funcionamiento del método</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Ventajas y Desventajas</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Conclusión</a:t>
            </a:r>
          </a:p>
          <a:p>
            <a:pPr marL="342900" indent="-342900" algn="just">
              <a:buFont typeface="+mj-lt"/>
              <a:buAutoNum type="arabicPeriod"/>
            </a:pPr>
            <a:r>
              <a:rPr lang="es-MX" b="1" dirty="0" smtClean="0">
                <a:latin typeface="Arial" panose="020B0604020202020204" pitchFamily="34" charset="0"/>
                <a:cs typeface="Arial" panose="020B0604020202020204" pitchFamily="34" charset="0"/>
              </a:rPr>
              <a:t>Bibliografía</a:t>
            </a:r>
            <a:endParaRPr lang="es-MX" dirty="0">
              <a:latin typeface="Arial" panose="020B0604020202020204" pitchFamily="34" charset="0"/>
              <a:cs typeface="Arial" panose="020B0604020202020204" pitchFamily="34" charset="0"/>
            </a:endParaRPr>
          </a:p>
        </p:txBody>
      </p:sp>
      <p:sp>
        <p:nvSpPr>
          <p:cNvPr id="6" name="Título 1"/>
          <p:cNvSpPr>
            <a:spLocks noGrp="1"/>
          </p:cNvSpPr>
          <p:nvPr>
            <p:ph type="title"/>
          </p:nvPr>
        </p:nvSpPr>
        <p:spPr>
          <a:xfrm>
            <a:off x="0" y="177800"/>
            <a:ext cx="12192000" cy="864937"/>
          </a:xfrm>
        </p:spPr>
        <p:txBody>
          <a:bodyPr>
            <a:normAutofit/>
            <a:scene3d>
              <a:camera prst="orthographicFront"/>
              <a:lightRig rig="threePt" dir="t"/>
            </a:scene3d>
            <a:sp3d extrusionH="57150">
              <a:bevelT w="38100" h="38100" prst="slope"/>
            </a:sp3d>
          </a:bodyPr>
          <a:lstStyle/>
          <a:p>
            <a:pPr algn="ctr"/>
            <a:r>
              <a:rPr lang="es-MX" sz="3200" b="1" cap="none" dirty="0" smtClean="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rPr>
              <a:t>Índice</a:t>
            </a:r>
            <a:endParaRPr lang="es-MX" sz="3200" b="1" cap="none" dirty="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endParaRPr>
          </a:p>
        </p:txBody>
      </p:sp>
    </p:spTree>
    <p:extLst>
      <p:ext uri="{BB962C8B-B14F-4D97-AF65-F5344CB8AC3E}">
        <p14:creationId xmlns:p14="http://schemas.microsoft.com/office/powerpoint/2010/main" val="41403352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0" y="177800"/>
            <a:ext cx="12192000" cy="864937"/>
          </a:xfrm>
        </p:spPr>
        <p:txBody>
          <a:bodyPr>
            <a:normAutofit/>
            <a:scene3d>
              <a:camera prst="orthographicFront"/>
              <a:lightRig rig="threePt" dir="t"/>
            </a:scene3d>
            <a:sp3d extrusionH="57150">
              <a:bevelT w="38100" h="38100" prst="slope"/>
            </a:sp3d>
          </a:bodyPr>
          <a:lstStyle/>
          <a:p>
            <a:pPr algn="ctr"/>
            <a:r>
              <a:rPr lang="es-MX" sz="3200" b="1" cap="none" dirty="0" smtClean="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rPr>
              <a:t>Introducción</a:t>
            </a:r>
            <a:endParaRPr lang="es-MX" sz="3200" b="1" cap="none" dirty="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endParaRPr>
          </a:p>
        </p:txBody>
      </p:sp>
      <p:sp>
        <p:nvSpPr>
          <p:cNvPr id="3" name="Marcador de contenido 2"/>
          <p:cNvSpPr>
            <a:spLocks noGrp="1"/>
          </p:cNvSpPr>
          <p:nvPr>
            <p:ph idx="1"/>
          </p:nvPr>
        </p:nvSpPr>
        <p:spPr>
          <a:xfrm>
            <a:off x="914400" y="1434432"/>
            <a:ext cx="10363200" cy="4470400"/>
          </a:xfrm>
        </p:spPr>
        <p:txBody>
          <a:bodyPr>
            <a:normAutofit/>
          </a:bodyPr>
          <a:lstStyle/>
          <a:p>
            <a:pPr marL="0" indent="0" algn="just">
              <a:buNone/>
            </a:pPr>
            <a:r>
              <a:rPr lang="es-MX" dirty="0" smtClean="0">
                <a:latin typeface="Arial" panose="020B0604020202020204" pitchFamily="34" charset="0"/>
                <a:cs typeface="Arial" panose="020B0604020202020204" pitchFamily="34" charset="0"/>
              </a:rPr>
              <a:t>En esta presentación se busca ayudar al alumno a comprender de una mejor manera el método por inserción, así como sus ventajas y desventajas que tiene el mismo, también se busca dar a conocer información relevante sobre este para llegar a una solución de problemas de una manera mas fácil.</a:t>
            </a:r>
          </a:p>
          <a:p>
            <a:pPr marL="0" indent="0" algn="just">
              <a:buNone/>
            </a:pPr>
            <a:endParaRPr lang="es-MX" dirty="0">
              <a:latin typeface="Arial" panose="020B0604020202020204" pitchFamily="34" charset="0"/>
              <a:cs typeface="Arial" panose="020B0604020202020204" pitchFamily="34" charset="0"/>
            </a:endParaRPr>
          </a:p>
          <a:p>
            <a:pPr marL="0" indent="0" algn="just">
              <a:buNone/>
            </a:pPr>
            <a:r>
              <a:rPr lang="es-MX" dirty="0" smtClean="0">
                <a:latin typeface="Arial" panose="020B0604020202020204" pitchFamily="34" charset="0"/>
                <a:cs typeface="Arial" panose="020B0604020202020204" pitchFamily="34" charset="0"/>
              </a:rPr>
              <a:t>El siguiente método se </a:t>
            </a:r>
            <a:r>
              <a:rPr lang="es-MX" dirty="0">
                <a:latin typeface="Arial" panose="020B0604020202020204" pitchFamily="34" charset="0"/>
                <a:cs typeface="Arial" panose="020B0604020202020204" pitchFamily="34" charset="0"/>
              </a:rPr>
              <a:t>basa en hacer comparaciones, así que para que realice su trabajo de ordenación son imprescindibles dos cosas: un arreglo o estructura similar de elementos comparables y un criterio claro de comparación, tal que dados dos elementos nos diga si están en orden o no. </a:t>
            </a:r>
          </a:p>
        </p:txBody>
      </p:sp>
    </p:spTree>
    <p:extLst>
      <p:ext uri="{BB962C8B-B14F-4D97-AF65-F5344CB8AC3E}">
        <p14:creationId xmlns:p14="http://schemas.microsoft.com/office/powerpoint/2010/main" val="4004137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50392" y="1816227"/>
            <a:ext cx="9291215" cy="3450613"/>
          </a:xfrm>
        </p:spPr>
        <p:txBody>
          <a:bodyPr/>
          <a:lstStyle/>
          <a:p>
            <a:pPr algn="just"/>
            <a:r>
              <a:rPr lang="es-MX" b="1" dirty="0" smtClean="0">
                <a:latin typeface="Arial" panose="020B0604020202020204" pitchFamily="34" charset="0"/>
                <a:cs typeface="Arial" panose="020B0604020202020204" pitchFamily="34" charset="0"/>
              </a:rPr>
              <a:t>Estabilidad</a:t>
            </a:r>
            <a:r>
              <a:rPr lang="es-MX" b="1" dirty="0">
                <a:latin typeface="Arial" panose="020B0604020202020204" pitchFamily="34" charset="0"/>
                <a:cs typeface="Arial" panose="020B0604020202020204" pitchFamily="34" charset="0"/>
              </a:rPr>
              <a:t>: </a:t>
            </a:r>
            <a:r>
              <a:rPr lang="es-MX" dirty="0">
                <a:latin typeface="Arial" panose="020B0604020202020204" pitchFamily="34" charset="0"/>
                <a:cs typeface="Arial" panose="020B0604020202020204" pitchFamily="34" charset="0"/>
              </a:rPr>
              <a:t>Este algoritmo nunca intercambia registros con claves iguales. Por lo tanto es estable. </a:t>
            </a:r>
            <a:endParaRPr lang="es-MX" dirty="0" smtClean="0">
              <a:latin typeface="Arial" panose="020B0604020202020204" pitchFamily="34" charset="0"/>
              <a:cs typeface="Arial" panose="020B0604020202020204" pitchFamily="34" charset="0"/>
            </a:endParaRPr>
          </a:p>
          <a:p>
            <a:pPr algn="just"/>
            <a:r>
              <a:rPr lang="es-MX" b="1" dirty="0" smtClean="0">
                <a:latin typeface="Arial" panose="020B0604020202020204" pitchFamily="34" charset="0"/>
                <a:cs typeface="Arial" panose="020B0604020202020204" pitchFamily="34" charset="0"/>
              </a:rPr>
              <a:t>Requerimientos </a:t>
            </a:r>
            <a:r>
              <a:rPr lang="es-MX" b="1" dirty="0">
                <a:latin typeface="Arial" panose="020B0604020202020204" pitchFamily="34" charset="0"/>
                <a:cs typeface="Arial" panose="020B0604020202020204" pitchFamily="34" charset="0"/>
              </a:rPr>
              <a:t>de Memoria: </a:t>
            </a:r>
            <a:r>
              <a:rPr lang="es-MX" dirty="0">
                <a:latin typeface="Arial" panose="020B0604020202020204" pitchFamily="34" charset="0"/>
                <a:cs typeface="Arial" panose="020B0604020202020204" pitchFamily="34" charset="0"/>
              </a:rPr>
              <a:t>Una variable adicional para realizar los intercambios. </a:t>
            </a:r>
            <a:endParaRPr lang="es-MX" dirty="0" smtClean="0">
              <a:latin typeface="Arial" panose="020B0604020202020204" pitchFamily="34" charset="0"/>
              <a:cs typeface="Arial" panose="020B0604020202020204" pitchFamily="34" charset="0"/>
            </a:endParaRPr>
          </a:p>
          <a:p>
            <a:pPr algn="just"/>
            <a:r>
              <a:rPr lang="es-MX" b="1" dirty="0" smtClean="0">
                <a:latin typeface="Arial" panose="020B0604020202020204" pitchFamily="34" charset="0"/>
                <a:cs typeface="Arial" panose="020B0604020202020204" pitchFamily="34" charset="0"/>
              </a:rPr>
              <a:t>Tiempo </a:t>
            </a:r>
            <a:r>
              <a:rPr lang="es-MX" b="1" dirty="0">
                <a:latin typeface="Arial" panose="020B0604020202020204" pitchFamily="34" charset="0"/>
                <a:cs typeface="Arial" panose="020B0604020202020204" pitchFamily="34" charset="0"/>
              </a:rPr>
              <a:t>de Ejecución: </a:t>
            </a:r>
            <a:r>
              <a:rPr lang="es-MX" dirty="0">
                <a:latin typeface="Arial" panose="020B0604020202020204" pitchFamily="34" charset="0"/>
                <a:cs typeface="Arial" panose="020B0604020202020204" pitchFamily="34" charset="0"/>
              </a:rPr>
              <a:t>Para una lista de N elementos el ciclo externo se ejecuta N veces. El ciclo interno se ejecuta como máximo una vez en la primera iteración, 2 veces en la segunda, 3 veces en la tercera, etc. </a:t>
            </a:r>
          </a:p>
        </p:txBody>
      </p:sp>
      <p:sp>
        <p:nvSpPr>
          <p:cNvPr id="4" name="Título 1"/>
          <p:cNvSpPr txBox="1">
            <a:spLocks/>
          </p:cNvSpPr>
          <p:nvPr/>
        </p:nvSpPr>
        <p:spPr>
          <a:xfrm>
            <a:off x="0" y="177800"/>
            <a:ext cx="12192000" cy="864937"/>
          </a:xfrm>
          <a:prstGeom prst="rect">
            <a:avLst/>
          </a:prstGeom>
        </p:spPr>
        <p:txBody>
          <a:bodyPr vert="horz" lIns="91440" tIns="45720" rIns="91440" bIns="45720" rtlCol="0" anchor="ctr">
            <a:normAutofit/>
            <a:scene3d>
              <a:camera prst="orthographicFront"/>
              <a:lightRig rig="threePt" dir="t"/>
            </a:scene3d>
            <a:sp3d extrusionH="57150">
              <a:bevelT w="38100" h="38100" prst="slope"/>
            </a:sp3d>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s-MX" b="1" cap="none" dirty="0" smtClean="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rPr>
              <a:t>Análisis del Algoritmo</a:t>
            </a:r>
            <a:endParaRPr lang="es-MX" b="1" cap="none" dirty="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endParaRPr>
          </a:p>
        </p:txBody>
      </p:sp>
    </p:spTree>
    <p:extLst>
      <p:ext uri="{BB962C8B-B14F-4D97-AF65-F5344CB8AC3E}">
        <p14:creationId xmlns:p14="http://schemas.microsoft.com/office/powerpoint/2010/main" val="38823099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a:xfrm>
            <a:off x="0" y="74814"/>
            <a:ext cx="12192000" cy="961332"/>
          </a:xfrm>
        </p:spPr>
        <p:txBody>
          <a:bodyPr>
            <a:normAutofit/>
            <a:scene3d>
              <a:camera prst="orthographicFront"/>
              <a:lightRig rig="threePt" dir="t"/>
            </a:scene3d>
            <a:sp3d extrusionH="57150">
              <a:bevelT w="38100" h="38100" prst="slope"/>
            </a:sp3d>
          </a:bodyPr>
          <a:lstStyle/>
          <a:p>
            <a:pPr algn="ctr"/>
            <a:r>
              <a:rPr lang="es-MX" sz="3200" b="1" cap="none" dirty="0" smtClean="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rPr>
              <a:t>Método Por Inserción</a:t>
            </a:r>
            <a:endParaRPr lang="es-MX" b="1" cap="none" dirty="0">
              <a:ln w="0"/>
              <a:solidFill>
                <a:schemeClr val="tx1"/>
              </a:solidFill>
              <a:effectLst>
                <a:glow rad="647700">
                  <a:schemeClr val="accent1">
                    <a:satMod val="175000"/>
                    <a:alpha val="44000"/>
                  </a:schemeClr>
                </a:glow>
                <a:outerShdw blurRad="50800" dist="38100" dir="10800000" algn="r" rotWithShape="0">
                  <a:prstClr val="black">
                    <a:alpha val="40000"/>
                  </a:prstClr>
                </a:outerShdw>
                <a:reflection blurRad="6350" stA="55000" endA="300" endPos="45500" dir="5400000" sy="-100000" algn="bl" rotWithShape="0"/>
              </a:effectLst>
              <a:latin typeface="Cambria" panose="02040503050406030204" pitchFamily="18" charset="0"/>
            </a:endParaRPr>
          </a:p>
        </p:txBody>
      </p:sp>
      <p:sp>
        <p:nvSpPr>
          <p:cNvPr id="3" name="Marcador de contenido 2"/>
          <p:cNvSpPr>
            <a:spLocks noGrp="1"/>
          </p:cNvSpPr>
          <p:nvPr>
            <p:ph idx="1"/>
          </p:nvPr>
        </p:nvSpPr>
        <p:spPr>
          <a:xfrm>
            <a:off x="1687374" y="1662547"/>
            <a:ext cx="8817252" cy="4879570"/>
          </a:xfrm>
        </p:spPr>
        <p:txBody>
          <a:bodyPr>
            <a:normAutofit/>
          </a:bodyPr>
          <a:lstStyle/>
          <a:p>
            <a:pPr marL="0" indent="0" algn="just">
              <a:buNone/>
            </a:pPr>
            <a:r>
              <a:rPr lang="es-MX" sz="1800" dirty="0">
                <a:latin typeface="Arial" panose="020B0604020202020204" pitchFamily="34" charset="0"/>
                <a:cs typeface="Arial" panose="020B0604020202020204" pitchFamily="34" charset="0"/>
              </a:rPr>
              <a:t>El ordenamiento por inserción es una manera muy natural de ordenar para un ser humano, y puede usarse fácilmente para ordenar un mazo de cartas numeradas en forma arbitraria. </a:t>
            </a:r>
          </a:p>
          <a:p>
            <a:pPr marL="0" indent="0" algn="just">
              <a:buNone/>
            </a:pPr>
            <a:endParaRPr lang="es-MX" sz="1800" dirty="0" smtClean="0">
              <a:latin typeface="Arial" panose="020B0604020202020204" pitchFamily="34" charset="0"/>
              <a:cs typeface="Arial" panose="020B0604020202020204" pitchFamily="34" charset="0"/>
            </a:endParaRPr>
          </a:p>
          <a:p>
            <a:pPr marL="0" indent="0" algn="just">
              <a:buNone/>
            </a:pPr>
            <a:r>
              <a:rPr lang="es-MX" sz="1800" dirty="0" smtClean="0">
                <a:latin typeface="Arial" panose="020B0604020202020204" pitchFamily="34" charset="0"/>
                <a:cs typeface="Arial" panose="020B0604020202020204" pitchFamily="34" charset="0"/>
              </a:rPr>
              <a:t>La </a:t>
            </a:r>
            <a:r>
              <a:rPr lang="es-MX" sz="1800" dirty="0">
                <a:latin typeface="Arial" panose="020B0604020202020204" pitchFamily="34" charset="0"/>
                <a:cs typeface="Arial" panose="020B0604020202020204" pitchFamily="34" charset="0"/>
              </a:rPr>
              <a:t>idea de este algoritmo de ordenación consiste en ir insertando un elemento de la lista </a:t>
            </a:r>
            <a:r>
              <a:rPr lang="es-MX" sz="1800" dirty="0" smtClean="0">
                <a:latin typeface="Arial" panose="020B0604020202020204" pitchFamily="34" charset="0"/>
                <a:cs typeface="Arial" panose="020B0604020202020204" pitchFamily="34" charset="0"/>
              </a:rPr>
              <a:t>o </a:t>
            </a:r>
            <a:r>
              <a:rPr lang="es-MX" sz="1800" dirty="0">
                <a:latin typeface="Arial" panose="020B0604020202020204" pitchFamily="34" charset="0"/>
                <a:cs typeface="Arial" panose="020B0604020202020204" pitchFamily="34" charset="0"/>
              </a:rPr>
              <a:t>un arreglo en la parte ordenada de la misma, asumiendo que el primer elemento es la parte ordenada, el algoritmo ira comparando un elemento de la parte desordenada de la lista con los elementos de la parte ordenada, insertando el elemento en la posición correcta dentro de la parte ordenada, y así sucesivamente hasta obtener la lista ordenada. </a:t>
            </a:r>
          </a:p>
        </p:txBody>
      </p:sp>
    </p:spTree>
    <p:extLst>
      <p:ext uri="{BB962C8B-B14F-4D97-AF65-F5344CB8AC3E}">
        <p14:creationId xmlns:p14="http://schemas.microsoft.com/office/powerpoint/2010/main" val="16437076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38531"/>
            <a:ext cx="12192000" cy="764309"/>
          </a:xfrm>
        </p:spPr>
        <p:txBody>
          <a:bodyPr>
            <a:normAutofit/>
            <a:scene3d>
              <a:camera prst="orthographicFront"/>
              <a:lightRig rig="threePt" dir="t"/>
            </a:scene3d>
            <a:sp3d extrusionH="57150">
              <a:bevelT w="38100" h="38100" prst="slope"/>
            </a:sp3d>
          </a:bodyPr>
          <a:lstStyle/>
          <a:p>
            <a:pPr algn="ctr"/>
            <a:r>
              <a:rPr lang="es-MX" sz="4000"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Uso del Método</a:t>
            </a:r>
            <a:endParaRPr lang="es-MX" sz="4000"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sp>
        <p:nvSpPr>
          <p:cNvPr id="4" name="Marcador de contenido 2"/>
          <p:cNvSpPr txBox="1">
            <a:spLocks/>
          </p:cNvSpPr>
          <p:nvPr/>
        </p:nvSpPr>
        <p:spPr>
          <a:xfrm>
            <a:off x="914401" y="758771"/>
            <a:ext cx="10363200" cy="754148"/>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pPr marL="0" indent="0">
              <a:buNone/>
            </a:pPr>
            <a:endParaRPr lang="es-MX" dirty="0"/>
          </a:p>
        </p:txBody>
      </p:sp>
      <p:sp>
        <p:nvSpPr>
          <p:cNvPr id="7" name="Rectángulo 6"/>
          <p:cNvSpPr/>
          <p:nvPr/>
        </p:nvSpPr>
        <p:spPr>
          <a:xfrm>
            <a:off x="1929677" y="1327038"/>
            <a:ext cx="8332641" cy="4278094"/>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Este </a:t>
            </a:r>
            <a:r>
              <a:rPr lang="es-MX" sz="1600" dirty="0" smtClean="0">
                <a:latin typeface="Arial" panose="020B0604020202020204" pitchFamily="34" charset="0"/>
                <a:cs typeface="Arial" panose="020B0604020202020204" pitchFamily="34" charset="0"/>
              </a:rPr>
              <a:t>método </a:t>
            </a:r>
            <a:r>
              <a:rPr lang="es-MX" sz="1600" dirty="0">
                <a:latin typeface="Arial" panose="020B0604020202020204" pitchFamily="34" charset="0"/>
                <a:cs typeface="Arial" panose="020B0604020202020204" pitchFamily="34" charset="0"/>
              </a:rPr>
              <a:t>consiste en insertar un elemento en el vector en una parte ya ordenada de este vector  y comenzar de nuevo con los elementos restantes. </a:t>
            </a:r>
            <a:r>
              <a:rPr lang="es-MX" sz="1600" dirty="0" smtClean="0">
                <a:latin typeface="Arial" panose="020B0604020202020204" pitchFamily="34" charset="0"/>
                <a:cs typeface="Arial" panose="020B0604020202020204" pitchFamily="34" charset="0"/>
              </a:rPr>
              <a:t>Es </a:t>
            </a:r>
            <a:r>
              <a:rPr lang="es-MX" sz="1600" dirty="0">
                <a:latin typeface="Arial" panose="020B0604020202020204" pitchFamily="34" charset="0"/>
                <a:cs typeface="Arial" panose="020B0604020202020204" pitchFamily="34" charset="0"/>
              </a:rPr>
              <a:t>utilizado generalmente por los jugadores de cartas se le conoce </a:t>
            </a:r>
            <a:r>
              <a:rPr lang="es-MX" sz="1600" dirty="0" smtClean="0">
                <a:latin typeface="Arial" panose="020B0604020202020204" pitchFamily="34" charset="0"/>
                <a:cs typeface="Arial" panose="020B0604020202020204" pitchFamily="34" charset="0"/>
              </a:rPr>
              <a:t>también </a:t>
            </a:r>
            <a:r>
              <a:rPr lang="es-MX" sz="1600" dirty="0">
                <a:latin typeface="Arial" panose="020B0604020202020204" pitchFamily="34" charset="0"/>
                <a:cs typeface="Arial" panose="020B0604020202020204" pitchFamily="34" charset="0"/>
              </a:rPr>
              <a:t>con el nombre de </a:t>
            </a:r>
            <a:r>
              <a:rPr lang="es-MX" sz="1600" dirty="0" smtClean="0">
                <a:latin typeface="Arial" panose="020B0604020202020204" pitchFamily="34" charset="0"/>
                <a:cs typeface="Arial" panose="020B0604020202020204" pitchFamily="34" charset="0"/>
              </a:rPr>
              <a:t>método </a:t>
            </a:r>
            <a:r>
              <a:rPr lang="es-MX" sz="1600" dirty="0">
                <a:latin typeface="Arial" panose="020B0604020202020204" pitchFamily="34" charset="0"/>
                <a:cs typeface="Arial" panose="020B0604020202020204" pitchFamily="34" charset="0"/>
              </a:rPr>
              <a:t>de la baraja</a:t>
            </a:r>
            <a:r>
              <a:rPr lang="es-MX" sz="1600" dirty="0" smtClean="0">
                <a:latin typeface="Arial" panose="020B0604020202020204" pitchFamily="34" charset="0"/>
                <a:cs typeface="Arial" panose="020B0604020202020204" pitchFamily="34" charset="0"/>
              </a:rPr>
              <a:t>.</a:t>
            </a:r>
          </a:p>
          <a:p>
            <a:pPr algn="just"/>
            <a:endParaRPr lang="es-MX" sz="1600" dirty="0">
              <a:latin typeface="Arial" panose="020B0604020202020204" pitchFamily="34" charset="0"/>
              <a:cs typeface="Arial" panose="020B0604020202020204" pitchFamily="34" charset="0"/>
            </a:endParaRPr>
          </a:p>
          <a:p>
            <a:pPr algn="just"/>
            <a:endParaRPr lang="es-MX" sz="1600" dirty="0" smtClean="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Para inserta el elemento 45, </a:t>
            </a:r>
            <a:r>
              <a:rPr lang="es-MX" sz="1600" dirty="0" smtClean="0">
                <a:latin typeface="Arial" panose="020B0604020202020204" pitchFamily="34" charset="0"/>
                <a:cs typeface="Arial" panose="020B0604020202020204" pitchFamily="34" charset="0"/>
              </a:rPr>
              <a:t>habrá </a:t>
            </a:r>
            <a:r>
              <a:rPr lang="es-MX" sz="1600" dirty="0">
                <a:latin typeface="Arial" panose="020B0604020202020204" pitchFamily="34" charset="0"/>
                <a:cs typeface="Arial" panose="020B0604020202020204" pitchFamily="34" charset="0"/>
              </a:rPr>
              <a:t>que </a:t>
            </a:r>
            <a:r>
              <a:rPr lang="es-MX" sz="1600" dirty="0" smtClean="0">
                <a:latin typeface="Arial" panose="020B0604020202020204" pitchFamily="34" charset="0"/>
                <a:cs typeface="Arial" panose="020B0604020202020204" pitchFamily="34" charset="0"/>
              </a:rPr>
              <a:t>insertarlo </a:t>
            </a:r>
            <a:r>
              <a:rPr lang="es-MX" sz="1600" dirty="0">
                <a:latin typeface="Arial" panose="020B0604020202020204" pitchFamily="34" charset="0"/>
                <a:cs typeface="Arial" panose="020B0604020202020204" pitchFamily="34" charset="0"/>
              </a:rPr>
              <a:t>entre 43 y 65, lo que supone desplazar a la derecha todos aquellos </a:t>
            </a:r>
            <a:r>
              <a:rPr lang="es-MX" sz="1600" dirty="0" smtClean="0">
                <a:latin typeface="Arial" panose="020B0604020202020204" pitchFamily="34" charset="0"/>
                <a:cs typeface="Arial" panose="020B0604020202020204" pitchFamily="34" charset="0"/>
              </a:rPr>
              <a:t>números </a:t>
            </a:r>
            <a:r>
              <a:rPr lang="es-MX" sz="1600" dirty="0">
                <a:latin typeface="Arial" panose="020B0604020202020204" pitchFamily="34" charset="0"/>
                <a:cs typeface="Arial" panose="020B0604020202020204" pitchFamily="34" charset="0"/>
              </a:rPr>
              <a:t>de </a:t>
            </a:r>
            <a:r>
              <a:rPr lang="es-MX" sz="1600" dirty="0" smtClean="0">
                <a:latin typeface="Arial" panose="020B0604020202020204" pitchFamily="34" charset="0"/>
                <a:cs typeface="Arial" panose="020B0604020202020204" pitchFamily="34" charset="0"/>
              </a:rPr>
              <a:t>valor superior </a:t>
            </a:r>
            <a:r>
              <a:rPr lang="es-MX" sz="1600" dirty="0">
                <a:latin typeface="Arial" panose="020B0604020202020204" pitchFamily="34" charset="0"/>
                <a:cs typeface="Arial" panose="020B0604020202020204" pitchFamily="34" charset="0"/>
              </a:rPr>
              <a:t>a 45, es decir, saltar sobre 65 y </a:t>
            </a:r>
            <a:r>
              <a:rPr lang="es-MX" sz="1600" dirty="0" smtClean="0">
                <a:latin typeface="Arial" panose="020B0604020202020204" pitchFamily="34" charset="0"/>
                <a:cs typeface="Arial" panose="020B0604020202020204" pitchFamily="34" charset="0"/>
              </a:rPr>
              <a:t>84.</a:t>
            </a:r>
          </a:p>
          <a:p>
            <a:pPr algn="just"/>
            <a:endParaRPr lang="es-MX" sz="1600" dirty="0">
              <a:latin typeface="Arial" panose="020B0604020202020204" pitchFamily="34" charset="0"/>
              <a:cs typeface="Arial" panose="020B0604020202020204" pitchFamily="34" charset="0"/>
            </a:endParaRPr>
          </a:p>
          <a:p>
            <a:pPr algn="just"/>
            <a:endParaRPr lang="es-MX" sz="1600" dirty="0" smtClean="0">
              <a:latin typeface="Arial" panose="020B0604020202020204" pitchFamily="34" charset="0"/>
              <a:cs typeface="Arial" panose="020B0604020202020204" pitchFamily="34" charset="0"/>
            </a:endParaRPr>
          </a:p>
          <a:p>
            <a:pPr algn="just"/>
            <a:endParaRPr lang="es-MX" sz="1600" dirty="0" smtClean="0">
              <a:latin typeface="Arial" panose="020B0604020202020204" pitchFamily="34" charset="0"/>
              <a:cs typeface="Arial" panose="020B0604020202020204" pitchFamily="34" charset="0"/>
            </a:endParaRPr>
          </a:p>
          <a:p>
            <a:pPr algn="just"/>
            <a:endParaRPr lang="es-MX" sz="1600" dirty="0" smtClean="0">
              <a:latin typeface="Arial" panose="020B0604020202020204" pitchFamily="34" charset="0"/>
              <a:cs typeface="Arial" panose="020B0604020202020204" pitchFamily="34" charset="0"/>
            </a:endParaRPr>
          </a:p>
          <a:p>
            <a:pPr algn="just"/>
            <a:endParaRPr lang="es-MX" sz="1600" dirty="0" smtClean="0">
              <a:latin typeface="Arial" panose="020B0604020202020204" pitchFamily="34" charset="0"/>
              <a:cs typeface="Arial" panose="020B0604020202020204" pitchFamily="34" charset="0"/>
            </a:endParaRPr>
          </a:p>
          <a:p>
            <a:pPr algn="just"/>
            <a:r>
              <a:rPr lang="es-MX" sz="1600" dirty="0" smtClean="0">
                <a:latin typeface="Arial" panose="020B0604020202020204" pitchFamily="34" charset="0"/>
                <a:cs typeface="Arial" panose="020B0604020202020204" pitchFamily="34" charset="0"/>
              </a:rPr>
              <a:t>El método </a:t>
            </a:r>
            <a:r>
              <a:rPr lang="es-MX" sz="1600" dirty="0">
                <a:latin typeface="Arial" panose="020B0604020202020204" pitchFamily="34" charset="0"/>
                <a:cs typeface="Arial" panose="020B0604020202020204" pitchFamily="34" charset="0"/>
              </a:rPr>
              <a:t>se basa en comparaciones y </a:t>
            </a:r>
            <a:r>
              <a:rPr lang="es-MX" sz="1600" dirty="0" smtClean="0">
                <a:latin typeface="Arial" panose="020B0604020202020204" pitchFamily="34" charset="0"/>
                <a:cs typeface="Arial" panose="020B0604020202020204" pitchFamily="34" charset="0"/>
              </a:rPr>
              <a:t>desplazamientos </a:t>
            </a:r>
            <a:r>
              <a:rPr lang="es-MX" sz="1600" dirty="0">
                <a:latin typeface="Arial" panose="020B0604020202020204" pitchFamily="34" charset="0"/>
                <a:cs typeface="Arial" panose="020B0604020202020204" pitchFamily="34" charset="0"/>
              </a:rPr>
              <a:t>sucesivos. El algoritmo de clasificación de un vector X para n elementos se realiza un recorrido de todo el vector y la </a:t>
            </a:r>
            <a:r>
              <a:rPr lang="es-MX" sz="1600" dirty="0" smtClean="0">
                <a:latin typeface="Arial" panose="020B0604020202020204" pitchFamily="34" charset="0"/>
                <a:cs typeface="Arial" panose="020B0604020202020204" pitchFamily="34" charset="0"/>
              </a:rPr>
              <a:t>inserción </a:t>
            </a:r>
            <a:r>
              <a:rPr lang="es-MX" sz="1600" dirty="0">
                <a:latin typeface="Arial" panose="020B0604020202020204" pitchFamily="34" charset="0"/>
                <a:cs typeface="Arial" panose="020B0604020202020204" pitchFamily="34" charset="0"/>
              </a:rPr>
              <a:t>de </a:t>
            </a:r>
            <a:r>
              <a:rPr lang="es-MX" sz="1600" dirty="0" smtClean="0">
                <a:latin typeface="Arial" panose="020B0604020202020204" pitchFamily="34" charset="0"/>
                <a:cs typeface="Arial" panose="020B0604020202020204" pitchFamily="34" charset="0"/>
              </a:rPr>
              <a:t>elementos </a:t>
            </a:r>
            <a:r>
              <a:rPr lang="es-MX" sz="1600" dirty="0">
                <a:latin typeface="Arial" panose="020B0604020202020204" pitchFamily="34" charset="0"/>
                <a:cs typeface="Arial" panose="020B0604020202020204" pitchFamily="34" charset="0"/>
              </a:rPr>
              <a:t>correspondiente en el lugar adecuado. El recorrido se realiza desde el segundo elemento al n-</a:t>
            </a:r>
            <a:r>
              <a:rPr lang="es-MX" sz="1600" dirty="0" err="1">
                <a:latin typeface="Arial" panose="020B0604020202020204" pitchFamily="34" charset="0"/>
                <a:cs typeface="Arial" panose="020B0604020202020204" pitchFamily="34" charset="0"/>
              </a:rPr>
              <a:t>ésimo</a:t>
            </a:r>
            <a:r>
              <a:rPr lang="es-MX" sz="1600" dirty="0">
                <a:latin typeface="Arial" panose="020B0604020202020204" pitchFamily="34" charset="0"/>
                <a:cs typeface="Arial" panose="020B0604020202020204" pitchFamily="34" charset="0"/>
              </a:rPr>
              <a:t>. </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760" y="2288223"/>
            <a:ext cx="3248478" cy="45726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4573" y="3520791"/>
            <a:ext cx="3562847" cy="905001"/>
          </a:xfrm>
          <a:prstGeom prst="rect">
            <a:avLst/>
          </a:prstGeom>
        </p:spPr>
      </p:pic>
    </p:spTree>
    <p:extLst>
      <p:ext uri="{BB962C8B-B14F-4D97-AF65-F5344CB8AC3E}">
        <p14:creationId xmlns:p14="http://schemas.microsoft.com/office/powerpoint/2010/main" val="8637051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0" y="247567"/>
            <a:ext cx="12192000" cy="641895"/>
          </a:xfrm>
        </p:spPr>
        <p:txBody>
          <a:bodyPr>
            <a:normAutofit/>
            <a:scene3d>
              <a:camera prst="orthographicFront"/>
              <a:lightRig rig="threePt" dir="t"/>
            </a:scene3d>
            <a:sp3d extrusionH="57150">
              <a:bevelT w="38100" h="38100" prst="slope"/>
            </a:sp3d>
          </a:bodyPr>
          <a:lstStyle/>
          <a:p>
            <a:pPr algn="ctr"/>
            <a:r>
              <a:rPr lang="es-MX"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Codificación</a:t>
            </a:r>
            <a:endParaRPr lang="es-MX"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051" y="889462"/>
            <a:ext cx="4820323" cy="5968538"/>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2626" y="889462"/>
            <a:ext cx="4668982" cy="5968538"/>
          </a:xfrm>
          <a:prstGeom prst="rect">
            <a:avLst/>
          </a:prstGeom>
        </p:spPr>
      </p:pic>
      <p:sp>
        <p:nvSpPr>
          <p:cNvPr id="10" name="Rectángulo 9"/>
          <p:cNvSpPr/>
          <p:nvPr/>
        </p:nvSpPr>
        <p:spPr>
          <a:xfrm>
            <a:off x="402772" y="963967"/>
            <a:ext cx="559769" cy="923330"/>
          </a:xfrm>
          <a:prstGeom prst="rect">
            <a:avLst/>
          </a:prstGeom>
          <a:noFill/>
        </p:spPr>
        <p:txBody>
          <a:bodyPr wrap="none" lIns="91440" tIns="45720" rIns="91440" bIns="45720">
            <a:spAutoFit/>
          </a:bodyPr>
          <a:lstStyle/>
          <a:p>
            <a:pPr algn="ctr"/>
            <a:r>
              <a:rPr lang="es-ES" sz="5400" b="0" cap="none" spc="0" dirty="0" smtClean="0">
                <a:ln w="0"/>
                <a:solidFill>
                  <a:schemeClr val="tx1"/>
                </a:solidFill>
                <a:effectLst>
                  <a:outerShdw blurRad="38100" dist="19050" dir="2700000" algn="tl" rotWithShape="0">
                    <a:schemeClr val="dk1">
                      <a:alpha val="40000"/>
                    </a:schemeClr>
                  </a:outerShdw>
                </a:effectLst>
              </a:rPr>
              <a:t>1</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1" name="Rectángulo 10"/>
          <p:cNvSpPr/>
          <p:nvPr/>
        </p:nvSpPr>
        <p:spPr>
          <a:xfrm>
            <a:off x="11020896" y="963967"/>
            <a:ext cx="559769" cy="923330"/>
          </a:xfrm>
          <a:prstGeom prst="rect">
            <a:avLst/>
          </a:prstGeom>
          <a:noFill/>
        </p:spPr>
        <p:txBody>
          <a:bodyPr wrap="none" lIns="91440" tIns="45720" rIns="91440" bIns="45720">
            <a:spAutoFit/>
          </a:bodyPr>
          <a:lstStyle/>
          <a:p>
            <a:pPr algn="ctr"/>
            <a:r>
              <a:rPr lang="es-ES" sz="5400" b="0" cap="none" spc="0" dirty="0" smtClean="0">
                <a:ln w="0"/>
                <a:solidFill>
                  <a:schemeClr val="tx1"/>
                </a:solidFill>
                <a:effectLst>
                  <a:outerShdw blurRad="38100" dist="19050" dir="2700000" algn="tl" rotWithShape="0">
                    <a:schemeClr val="dk1">
                      <a:alpha val="40000"/>
                    </a:schemeClr>
                  </a:outerShdw>
                </a:effectLst>
              </a:rPr>
              <a:t>2</a:t>
            </a:r>
            <a:endParaRPr lang="es-E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105348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869" y="951703"/>
            <a:ext cx="6698862" cy="5740042"/>
          </a:xfrm>
        </p:spPr>
        <p:txBody>
          <a:bodyPr>
            <a:noAutofit/>
          </a:bodyPr>
          <a:lstStyle/>
          <a:p>
            <a:pPr marL="0" indent="0" algn="just">
              <a:buNone/>
            </a:pPr>
            <a:r>
              <a:rPr lang="es-MX" sz="1600" dirty="0">
                <a:latin typeface="Arial" panose="020B0604020202020204" pitchFamily="34" charset="0"/>
                <a:cs typeface="Arial" panose="020B0604020202020204" pitchFamily="34" charset="0"/>
              </a:rPr>
              <a:t>Algoritmo 1. Se asigna el primer valor del arreglo como la parte ordenada, y se procede a comparar el siguiente número</a:t>
            </a:r>
            <a:r>
              <a:rPr lang="es-MX" sz="1600" dirty="0" smtClean="0">
                <a:latin typeface="Arial" panose="020B0604020202020204" pitchFamily="34" charset="0"/>
                <a:cs typeface="Arial" panose="020B0604020202020204" pitchFamily="34" charset="0"/>
              </a:rPr>
              <a:t>.</a:t>
            </a: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r>
              <a:rPr lang="es-MX" sz="1600" dirty="0" smtClean="0">
                <a:latin typeface="Arial" panose="020B0604020202020204" pitchFamily="34" charset="0"/>
                <a:cs typeface="Arial" panose="020B0604020202020204" pitchFamily="34" charset="0"/>
              </a:rPr>
              <a:t>Algoritmo 2. Se </a:t>
            </a:r>
            <a:r>
              <a:rPr lang="es-MX" sz="1600" dirty="0">
                <a:latin typeface="Arial" panose="020B0604020202020204" pitchFamily="34" charset="0"/>
                <a:cs typeface="Arial" panose="020B0604020202020204" pitchFamily="34" charset="0"/>
              </a:rPr>
              <a:t>toma el primer número de la parte desordenada. Al inicio, siempre es el segundo, que será alojado en una variable temporal. </a:t>
            </a:r>
            <a:endParaRPr lang="es-MX" sz="1600" dirty="0" smtClean="0">
              <a:latin typeface="Arial" panose="020B0604020202020204" pitchFamily="34" charset="0"/>
              <a:cs typeface="Arial" panose="020B0604020202020204" pitchFamily="34" charset="0"/>
            </a:endParaRPr>
          </a:p>
          <a:p>
            <a:pPr marL="0" indent="0" algn="just">
              <a:buNone/>
            </a:pPr>
            <a:endParaRPr lang="es-MX" sz="1600" dirty="0" smtClean="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r>
              <a:rPr lang="es-MX" sz="1600" dirty="0">
                <a:latin typeface="Arial" panose="020B0604020202020204" pitchFamily="34" charset="0"/>
                <a:cs typeface="Arial" panose="020B0604020202020204" pitchFamily="34" charset="0"/>
              </a:rPr>
              <a:t>Algoritmo 3. Se compara el número anterior con la variable auxiliar</a:t>
            </a:r>
            <a:r>
              <a:rPr lang="es-MX" sz="1600" dirty="0" smtClean="0">
                <a:latin typeface="Arial" panose="020B0604020202020204" pitchFamily="34" charset="0"/>
                <a:cs typeface="Arial" panose="020B0604020202020204" pitchFamily="34" charset="0"/>
              </a:rPr>
              <a:t>.</a:t>
            </a:r>
          </a:p>
          <a:p>
            <a:pPr marL="0" indent="0" algn="just">
              <a:buNone/>
            </a:pPr>
            <a:endParaRPr lang="es-MX" sz="1600" dirty="0" smtClean="0">
              <a:latin typeface="Arial" panose="020B0604020202020204" pitchFamily="34" charset="0"/>
              <a:cs typeface="Arial" panose="020B0604020202020204" pitchFamily="34" charset="0"/>
            </a:endParaRPr>
          </a:p>
          <a:p>
            <a:pPr marL="0" indent="0" algn="just">
              <a:buNone/>
            </a:pPr>
            <a:endParaRPr lang="es-MX" sz="1600" dirty="0">
              <a:latin typeface="Arial" panose="020B0604020202020204" pitchFamily="34" charset="0"/>
              <a:cs typeface="Arial" panose="020B0604020202020204" pitchFamily="34" charset="0"/>
            </a:endParaRPr>
          </a:p>
          <a:p>
            <a:pPr marL="0" indent="0" algn="just">
              <a:buNone/>
            </a:pPr>
            <a:r>
              <a:rPr lang="es-MX" sz="1600" dirty="0" smtClean="0">
                <a:latin typeface="Arial" panose="020B0604020202020204" pitchFamily="34" charset="0"/>
                <a:cs typeface="Arial" panose="020B0604020202020204" pitchFamily="34" charset="0"/>
              </a:rPr>
              <a:t>Algoritmo 4. Si </a:t>
            </a:r>
            <a:r>
              <a:rPr lang="es-MX" sz="1600" dirty="0">
                <a:latin typeface="Arial" panose="020B0604020202020204" pitchFamily="34" charset="0"/>
                <a:cs typeface="Arial" panose="020B0604020202020204" pitchFamily="34" charset="0"/>
              </a:rPr>
              <a:t>el número auxiliar es menor, se recorre el arreglo y se inserta el número, en caso de ser mayor, el arreglo permanece igual.</a:t>
            </a:r>
          </a:p>
        </p:txBody>
      </p:sp>
      <p:sp>
        <p:nvSpPr>
          <p:cNvPr id="6" name="Título 1"/>
          <p:cNvSpPr>
            <a:spLocks noGrp="1"/>
          </p:cNvSpPr>
          <p:nvPr>
            <p:ph type="title"/>
          </p:nvPr>
        </p:nvSpPr>
        <p:spPr>
          <a:xfrm>
            <a:off x="0" y="247567"/>
            <a:ext cx="12192000" cy="641895"/>
          </a:xfrm>
        </p:spPr>
        <p:txBody>
          <a:bodyPr>
            <a:normAutofit/>
            <a:scene3d>
              <a:camera prst="orthographicFront"/>
              <a:lightRig rig="threePt" dir="t"/>
            </a:scene3d>
            <a:sp3d extrusionH="57150">
              <a:bevelT w="38100" h="38100" prst="slope"/>
            </a:sp3d>
          </a:bodyPr>
          <a:lstStyle/>
          <a:p>
            <a:pPr algn="ctr"/>
            <a:r>
              <a:rPr lang="es-MX"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Funcionamiento del Método</a:t>
            </a:r>
            <a:endParaRPr lang="es-MX"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2904" y="1673773"/>
            <a:ext cx="1562318" cy="419158"/>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1482" y="2919906"/>
            <a:ext cx="1495634" cy="838317"/>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00035" y="4282402"/>
            <a:ext cx="1638529" cy="924054"/>
          </a:xfrm>
          <a:prstGeom prst="rect">
            <a:avLst/>
          </a:prstGeom>
        </p:spPr>
      </p:pic>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3378" y="5900442"/>
            <a:ext cx="1571844" cy="466790"/>
          </a:xfrm>
          <a:prstGeom prst="rect">
            <a:avLst/>
          </a:prstGeom>
        </p:spPr>
      </p:pic>
      <p:pic>
        <p:nvPicPr>
          <p:cNvPr id="11" name="2018-03-07-2011-1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840177" y="1850523"/>
            <a:ext cx="5292436" cy="2977082"/>
          </a:xfrm>
          <a:prstGeom prst="rect">
            <a:avLst/>
          </a:prstGeom>
        </p:spPr>
      </p:pic>
    </p:spTree>
    <p:extLst>
      <p:ext uri="{BB962C8B-B14F-4D97-AF65-F5344CB8AC3E}">
        <p14:creationId xmlns:p14="http://schemas.microsoft.com/office/powerpoint/2010/main" val="12135684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9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36026" y="1413164"/>
            <a:ext cx="8522319" cy="4000800"/>
          </a:xfrm>
        </p:spPr>
        <p:txBody>
          <a:bodyPr>
            <a:normAutofit/>
          </a:bodyPr>
          <a:lstStyle/>
          <a:p>
            <a:r>
              <a:rPr lang="es-MX" b="1" dirty="0" smtClean="0">
                <a:latin typeface="Arial" panose="020B0604020202020204" pitchFamily="34" charset="0"/>
                <a:cs typeface="Arial" panose="020B0604020202020204" pitchFamily="34" charset="0"/>
              </a:rPr>
              <a:t>Ventajas:</a:t>
            </a:r>
          </a:p>
          <a:p>
            <a:pPr marL="0" indent="0">
              <a:buNone/>
            </a:pPr>
            <a:r>
              <a:rPr lang="es-MX"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Fácil Implementación con pocos datos o datos semi-ordenados.</a:t>
            </a:r>
          </a:p>
          <a:p>
            <a:pPr marL="0" indent="0">
              <a:buNone/>
            </a:pPr>
            <a:r>
              <a:rPr lang="es-MX"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Requerimientos mínimos de memoria.</a:t>
            </a:r>
          </a:p>
          <a:p>
            <a:pPr marL="0" indent="0">
              <a:buNone/>
            </a:pPr>
            <a:r>
              <a:rPr lang="es-MX"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Es el método mas sencillo </a:t>
            </a:r>
            <a:r>
              <a:rPr lang="es-MX" smtClean="0">
                <a:latin typeface="Arial" panose="020B0604020202020204" pitchFamily="34" charset="0"/>
                <a:cs typeface="Arial" panose="020B0604020202020204" pitchFamily="34" charset="0"/>
              </a:rPr>
              <a:t>de programar.</a:t>
            </a:r>
            <a:endParaRPr lang="es-MX" dirty="0" smtClean="0">
              <a:latin typeface="Arial" panose="020B0604020202020204" pitchFamily="34" charset="0"/>
              <a:cs typeface="Arial" panose="020B0604020202020204" pitchFamily="34" charset="0"/>
            </a:endParaRPr>
          </a:p>
          <a:p>
            <a:pPr marL="0" indent="0">
              <a:buNone/>
            </a:pPr>
            <a:endParaRPr lang="es-MX" dirty="0">
              <a:latin typeface="Arial" panose="020B0604020202020204" pitchFamily="34" charset="0"/>
              <a:cs typeface="Arial" panose="020B0604020202020204" pitchFamily="34" charset="0"/>
            </a:endParaRPr>
          </a:p>
          <a:p>
            <a:r>
              <a:rPr lang="es-MX" b="1" dirty="0" smtClean="0">
                <a:latin typeface="Arial" panose="020B0604020202020204" pitchFamily="34" charset="0"/>
                <a:cs typeface="Arial" panose="020B0604020202020204" pitchFamily="34" charset="0"/>
              </a:rPr>
              <a:t>Desventajas:</a:t>
            </a:r>
          </a:p>
          <a:p>
            <a:pPr marL="0" indent="0">
              <a:buNone/>
            </a:pPr>
            <a:r>
              <a:rPr lang="es-MX"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Es lento con el manejo de grandes datos.</a:t>
            </a:r>
          </a:p>
          <a:p>
            <a:pPr marL="0" indent="0">
              <a:buNone/>
            </a:pPr>
            <a:r>
              <a:rPr lang="es-MX" dirty="0">
                <a:latin typeface="Arial" panose="020B0604020202020204" pitchFamily="34" charset="0"/>
                <a:cs typeface="Arial" panose="020B0604020202020204" pitchFamily="34" charset="0"/>
              </a:rPr>
              <a:t>	</a:t>
            </a:r>
            <a:r>
              <a:rPr lang="es-MX" dirty="0" smtClean="0">
                <a:latin typeface="Arial" panose="020B0604020202020204" pitchFamily="34" charset="0"/>
                <a:cs typeface="Arial" panose="020B0604020202020204" pitchFamily="34" charset="0"/>
              </a:rPr>
              <a:t>Realiza numerosas comparaciones.</a:t>
            </a:r>
          </a:p>
        </p:txBody>
      </p:sp>
      <p:sp>
        <p:nvSpPr>
          <p:cNvPr id="4" name="Título 1"/>
          <p:cNvSpPr txBox="1">
            <a:spLocks/>
          </p:cNvSpPr>
          <p:nvPr/>
        </p:nvSpPr>
        <p:spPr>
          <a:xfrm>
            <a:off x="1186" y="405509"/>
            <a:ext cx="12192000" cy="641895"/>
          </a:xfrm>
          <a:prstGeom prst="rect">
            <a:avLst/>
          </a:prstGeom>
        </p:spPr>
        <p:txBody>
          <a:bodyPr vert="horz" lIns="91440" tIns="45720" rIns="91440" bIns="45720" rtlCol="0" anchor="ctr">
            <a:normAutofit/>
            <a:scene3d>
              <a:camera prst="orthographicFront"/>
              <a:lightRig rig="threePt" dir="t"/>
            </a:scene3d>
            <a:sp3d extrusionH="57150">
              <a:bevelT w="38100" h="38100" prst="slope"/>
            </a:sp3d>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s-MX"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Ventajas y Desventajas</a:t>
            </a:r>
            <a:endParaRPr lang="es-MX"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spTree>
    <p:extLst>
      <p:ext uri="{BB962C8B-B14F-4D97-AF65-F5344CB8AC3E}">
        <p14:creationId xmlns:p14="http://schemas.microsoft.com/office/powerpoint/2010/main" val="784548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0" y="247567"/>
            <a:ext cx="12192000" cy="641895"/>
          </a:xfrm>
          <a:prstGeom prst="rect">
            <a:avLst/>
          </a:prstGeom>
        </p:spPr>
        <p:txBody>
          <a:bodyPr vert="horz" lIns="91440" tIns="45720" rIns="91440" bIns="45720" rtlCol="0" anchor="ctr">
            <a:normAutofit/>
            <a:scene3d>
              <a:camera prst="orthographicFront"/>
              <a:lightRig rig="threePt" dir="t"/>
            </a:scene3d>
            <a:sp3d extrusionH="57150">
              <a:bevelT w="38100" h="38100" prst="slope"/>
            </a:sp3d>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s-MX"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Conclusión</a:t>
            </a:r>
            <a:endParaRPr lang="es-MX"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spTree>
    <p:extLst>
      <p:ext uri="{BB962C8B-B14F-4D97-AF65-F5344CB8AC3E}">
        <p14:creationId xmlns:p14="http://schemas.microsoft.com/office/powerpoint/2010/main" val="26919647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0" y="247567"/>
            <a:ext cx="12192000" cy="641895"/>
          </a:xfrm>
          <a:prstGeom prst="rect">
            <a:avLst/>
          </a:prstGeom>
        </p:spPr>
        <p:txBody>
          <a:bodyPr vert="horz" lIns="91440" tIns="45720" rIns="91440" bIns="45720" rtlCol="0" anchor="ctr">
            <a:normAutofit/>
            <a:scene3d>
              <a:camera prst="orthographicFront"/>
              <a:lightRig rig="threePt" dir="t"/>
            </a:scene3d>
            <a:sp3d extrusionH="57150">
              <a:bevelT w="38100" h="38100" prst="slope"/>
            </a:sp3d>
          </a:bodyPr>
          <a:lst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a:lstStyle>
          <a:p>
            <a:r>
              <a:rPr lang="es-MX" b="1" cap="none" dirty="0" smtClean="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rPr>
              <a:t>Bibliografía</a:t>
            </a:r>
            <a:endParaRPr lang="es-MX" b="1" cap="none" dirty="0">
              <a:ln w="0"/>
              <a:solidFill>
                <a:schemeClr val="tx1"/>
              </a:solidFill>
              <a:effectLst>
                <a:glow rad="647700">
                  <a:schemeClr val="accent1">
                    <a:satMod val="175000"/>
                    <a:alpha val="44000"/>
                  </a:schemeClr>
                </a:glow>
                <a:outerShdw blurRad="38100" dist="38100" dir="2700000" algn="tl">
                  <a:srgbClr val="000000">
                    <a:alpha val="43137"/>
                  </a:srgbClr>
                </a:outerShdw>
                <a:reflection blurRad="6350" stA="55000" endA="300" endPos="45500" dir="5400000" sy="-100000" algn="bl" rotWithShape="0"/>
              </a:effectLst>
              <a:latin typeface="Cambria" panose="02040503050406030204" pitchFamily="18" charset="0"/>
            </a:endParaRPr>
          </a:p>
        </p:txBody>
      </p:sp>
      <p:sp>
        <p:nvSpPr>
          <p:cNvPr id="5" name="Rectángulo 4"/>
          <p:cNvSpPr/>
          <p:nvPr/>
        </p:nvSpPr>
        <p:spPr>
          <a:xfrm>
            <a:off x="2428701" y="1385102"/>
            <a:ext cx="7334597" cy="1754326"/>
          </a:xfrm>
          <a:prstGeom prst="rect">
            <a:avLst/>
          </a:prstGeom>
        </p:spPr>
        <p:txBody>
          <a:bodyPr wrap="square">
            <a:spAutoFit/>
          </a:bodyPr>
          <a:lstStyle/>
          <a:p>
            <a:pPr algn="just"/>
            <a:r>
              <a:rPr lang="es-MX" dirty="0"/>
              <a:t>https://</a:t>
            </a:r>
            <a:r>
              <a:rPr lang="es-MX" dirty="0" smtClean="0"/>
              <a:t>www.ecured.cu/Ordenamiento_por_Inserci%C3%B3n</a:t>
            </a:r>
          </a:p>
          <a:p>
            <a:pPr algn="just"/>
            <a:endParaRPr lang="es-MX" dirty="0"/>
          </a:p>
          <a:p>
            <a:pPr algn="just"/>
            <a:r>
              <a:rPr lang="es-MX" dirty="0"/>
              <a:t>http://</a:t>
            </a:r>
            <a:r>
              <a:rPr lang="es-MX" dirty="0" smtClean="0"/>
              <a:t>lwh.free.fr/pages/algo/tri/tri_insertion_es.html</a:t>
            </a:r>
            <a:endParaRPr lang="es-MX" dirty="0"/>
          </a:p>
          <a:p>
            <a:pPr algn="just"/>
            <a:endParaRPr lang="es-MX" dirty="0" smtClean="0"/>
          </a:p>
          <a:p>
            <a:pPr algn="just"/>
            <a:r>
              <a:rPr lang="es-MX" dirty="0" smtClean="0"/>
              <a:t>Joyanes </a:t>
            </a:r>
            <a:r>
              <a:rPr lang="es-MX" dirty="0"/>
              <a:t>Aguilar, Luis, Fundamentos de Programación, Algoritmos, estructuras de datos y objetos, Tercera edición, </a:t>
            </a:r>
            <a:r>
              <a:rPr lang="es-MX" dirty="0" smtClean="0"/>
              <a:t>McGraw-Hill, </a:t>
            </a:r>
            <a:r>
              <a:rPr lang="es-MX" dirty="0"/>
              <a:t>2003. </a:t>
            </a:r>
          </a:p>
        </p:txBody>
      </p:sp>
    </p:spTree>
    <p:extLst>
      <p:ext uri="{BB962C8B-B14F-4D97-AF65-F5344CB8AC3E}">
        <p14:creationId xmlns:p14="http://schemas.microsoft.com/office/powerpoint/2010/main" val="15655720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p:cNvSpPr txBox="1">
            <a:spLocks/>
          </p:cNvSpPr>
          <p:nvPr/>
        </p:nvSpPr>
        <p:spPr>
          <a:xfrm>
            <a:off x="1219200" y="2943179"/>
            <a:ext cx="9753600" cy="1016000"/>
          </a:xfrm>
          <a:prstGeom prst="rect">
            <a:avLst/>
          </a:prstGeom>
        </p:spPr>
        <p:txBody>
          <a:bodyPr spcFirstLastPara="1" vert="horz" lIns="121899" tIns="60949" rIns="121899" bIns="60949" numCol="1" rtlCol="0">
            <a:prstTxWarp prst="textArchUp">
              <a:avLst/>
            </a:prstTxWarp>
            <a:normAutofit/>
            <a:scene3d>
              <a:camera prst="orthographicFront"/>
              <a:lightRig rig="threePt" dir="t"/>
            </a:scene3d>
            <a:sp3d extrusionH="57150">
              <a:bevelT w="38100" h="38100" prst="slope"/>
            </a:sp3d>
          </a:bodyPr>
          <a:lstStyle>
            <a:lvl1pPr marL="0" indent="0" algn="ctr" defTabSz="1218956" rtl="0" eaLnBrk="1" latinLnBrk="0" hangingPunct="1">
              <a:lnSpc>
                <a:spcPct val="90000"/>
              </a:lnSpc>
              <a:spcBef>
                <a:spcPts val="0"/>
              </a:spcBef>
              <a:buClr>
                <a:schemeClr val="tx2"/>
              </a:buClr>
              <a:buSzPct val="90000"/>
              <a:buFont typeface="Arial" pitchFamily="34" charset="0"/>
              <a:buNone/>
              <a:defRPr sz="2800" kern="1200">
                <a:solidFill>
                  <a:schemeClr val="tx1"/>
                </a:solidFill>
                <a:latin typeface="+mn-lt"/>
                <a:ea typeface="+mn-ea"/>
                <a:cs typeface="+mn-cs"/>
              </a:defRPr>
            </a:lvl1pPr>
            <a:lvl2pPr marL="609478" indent="0" algn="ctr" defTabSz="1218956" rtl="0" eaLnBrk="1" latinLnBrk="0" hangingPunct="1">
              <a:lnSpc>
                <a:spcPct val="90000"/>
              </a:lnSpc>
              <a:spcBef>
                <a:spcPts val="800"/>
              </a:spcBef>
              <a:buClr>
                <a:schemeClr val="tx2"/>
              </a:buClr>
              <a:buSzPct val="90000"/>
              <a:buFont typeface="Cambria" pitchFamily="18" charset="0"/>
              <a:buNone/>
              <a:defRPr sz="2400" kern="1200">
                <a:solidFill>
                  <a:schemeClr val="tx1">
                    <a:tint val="75000"/>
                  </a:schemeClr>
                </a:solidFill>
                <a:latin typeface="+mn-lt"/>
                <a:ea typeface="+mn-ea"/>
                <a:cs typeface="+mn-cs"/>
              </a:defRPr>
            </a:lvl2pPr>
            <a:lvl3pPr marL="1218956" indent="0" algn="ctr" defTabSz="1218956" rtl="0" eaLnBrk="1" latinLnBrk="0" hangingPunct="1">
              <a:lnSpc>
                <a:spcPct val="90000"/>
              </a:lnSpc>
              <a:spcBef>
                <a:spcPts val="800"/>
              </a:spcBef>
              <a:buClr>
                <a:schemeClr val="tx2"/>
              </a:buClr>
              <a:buFont typeface="Arial" pitchFamily="34" charset="0"/>
              <a:buNone/>
              <a:defRPr sz="2000" kern="1200">
                <a:solidFill>
                  <a:schemeClr val="tx1">
                    <a:tint val="75000"/>
                  </a:schemeClr>
                </a:solidFill>
                <a:latin typeface="+mn-lt"/>
                <a:ea typeface="+mn-ea"/>
                <a:cs typeface="+mn-cs"/>
              </a:defRPr>
            </a:lvl3pPr>
            <a:lvl4pPr marL="1828434" indent="0" algn="ctr" defTabSz="1218956" rtl="0" eaLnBrk="1" latinLnBrk="0" hangingPunct="1">
              <a:lnSpc>
                <a:spcPct val="90000"/>
              </a:lnSpc>
              <a:spcBef>
                <a:spcPts val="800"/>
              </a:spcBef>
              <a:buClr>
                <a:schemeClr val="tx2"/>
              </a:buClr>
              <a:buSzPct val="100000"/>
              <a:buFont typeface="Cambria" pitchFamily="18" charset="0"/>
              <a:buNone/>
              <a:defRPr sz="1800" kern="1200">
                <a:solidFill>
                  <a:schemeClr val="tx1">
                    <a:tint val="75000"/>
                  </a:schemeClr>
                </a:solidFill>
                <a:latin typeface="+mn-lt"/>
                <a:ea typeface="+mn-ea"/>
                <a:cs typeface="+mn-cs"/>
              </a:defRPr>
            </a:lvl4pPr>
            <a:lvl5pPr marL="2437912" indent="0" algn="ctr" defTabSz="1218956" rtl="0" eaLnBrk="1" latinLnBrk="0" hangingPunct="1">
              <a:lnSpc>
                <a:spcPct val="90000"/>
              </a:lnSpc>
              <a:spcBef>
                <a:spcPts val="800"/>
              </a:spcBef>
              <a:buClr>
                <a:schemeClr val="tx2"/>
              </a:buClr>
              <a:buFont typeface="Arial" pitchFamily="34" charset="0"/>
              <a:buNone/>
              <a:defRPr sz="1600" kern="1200">
                <a:solidFill>
                  <a:schemeClr val="tx1">
                    <a:tint val="75000"/>
                  </a:schemeClr>
                </a:solidFill>
                <a:latin typeface="+mn-lt"/>
                <a:ea typeface="+mn-ea"/>
                <a:cs typeface="+mn-cs"/>
              </a:defRPr>
            </a:lvl5pPr>
            <a:lvl6pPr marL="3047390" indent="0" algn="ctr" defTabSz="1218956" rtl="0" eaLnBrk="1" latinLnBrk="0" hangingPunct="1">
              <a:lnSpc>
                <a:spcPct val="90000"/>
              </a:lnSpc>
              <a:spcBef>
                <a:spcPts val="800"/>
              </a:spcBef>
              <a:buClr>
                <a:schemeClr val="tx2"/>
              </a:buClr>
              <a:buSzPct val="100000"/>
              <a:buFont typeface="Cambria" pitchFamily="18" charset="0"/>
              <a:buNone/>
              <a:defRPr sz="1600" kern="1200">
                <a:solidFill>
                  <a:schemeClr val="tx1">
                    <a:tint val="75000"/>
                  </a:schemeClr>
                </a:solidFill>
                <a:latin typeface="+mn-lt"/>
                <a:ea typeface="+mn-ea"/>
                <a:cs typeface="+mn-cs"/>
              </a:defRPr>
            </a:lvl6pPr>
            <a:lvl7pPr marL="3656869" indent="0" algn="ctr" defTabSz="1218956" rtl="0" eaLnBrk="1" latinLnBrk="0" hangingPunct="1">
              <a:lnSpc>
                <a:spcPct val="90000"/>
              </a:lnSpc>
              <a:spcBef>
                <a:spcPts val="800"/>
              </a:spcBef>
              <a:buClr>
                <a:schemeClr val="tx2"/>
              </a:buClr>
              <a:buFont typeface="Arial" pitchFamily="34" charset="0"/>
              <a:buNone/>
              <a:defRPr sz="1600" kern="1200">
                <a:solidFill>
                  <a:schemeClr val="tx1">
                    <a:tint val="75000"/>
                  </a:schemeClr>
                </a:solidFill>
                <a:latin typeface="+mn-lt"/>
                <a:ea typeface="+mn-ea"/>
                <a:cs typeface="+mn-cs"/>
              </a:defRPr>
            </a:lvl7pPr>
            <a:lvl8pPr marL="4266347" indent="0" algn="ctr" defTabSz="1218956" rtl="0" eaLnBrk="1" latinLnBrk="0" hangingPunct="1">
              <a:lnSpc>
                <a:spcPct val="90000"/>
              </a:lnSpc>
              <a:spcBef>
                <a:spcPts val="800"/>
              </a:spcBef>
              <a:buClr>
                <a:schemeClr val="tx2"/>
              </a:buClr>
              <a:buSzPct val="100000"/>
              <a:buFont typeface="Cambria" pitchFamily="18" charset="0"/>
              <a:buNone/>
              <a:defRPr sz="1600" kern="1200">
                <a:solidFill>
                  <a:schemeClr val="tx1">
                    <a:tint val="75000"/>
                  </a:schemeClr>
                </a:solidFill>
                <a:latin typeface="+mn-lt"/>
                <a:ea typeface="+mn-ea"/>
                <a:cs typeface="+mn-cs"/>
              </a:defRPr>
            </a:lvl8pPr>
            <a:lvl9pPr marL="4875825" indent="0" algn="ctr" defTabSz="1218956" rtl="0" eaLnBrk="1" latinLnBrk="0" hangingPunct="1">
              <a:lnSpc>
                <a:spcPct val="90000"/>
              </a:lnSpc>
              <a:spcBef>
                <a:spcPts val="800"/>
              </a:spcBef>
              <a:buClr>
                <a:schemeClr val="tx2"/>
              </a:buClr>
              <a:buFont typeface="Arial" pitchFamily="34" charset="0"/>
              <a:buNone/>
              <a:defRPr sz="1600" kern="1200">
                <a:solidFill>
                  <a:schemeClr val="tx1">
                    <a:tint val="75000"/>
                  </a:schemeClr>
                </a:solidFill>
                <a:latin typeface="+mn-lt"/>
                <a:ea typeface="+mn-ea"/>
                <a:cs typeface="+mn-cs"/>
              </a:defRPr>
            </a:lvl9pPr>
          </a:lstStyle>
          <a:p>
            <a:r>
              <a:rPr lang="es-MX" sz="6000" b="1" dirty="0" smtClean="0">
                <a:ln>
                  <a:solidFill>
                    <a:schemeClr val="tx1">
                      <a:lumMod val="50000"/>
                    </a:schemeClr>
                  </a:solidFill>
                </a:ln>
                <a:effectLst>
                  <a:glow rad="228600">
                    <a:schemeClr val="accent1">
                      <a:satMod val="175000"/>
                      <a:alpha val="40000"/>
                    </a:schemeClr>
                  </a:glow>
                  <a:reflection blurRad="6350" stA="55000" endA="300" endPos="45500" dir="5400000" sy="-100000" algn="bl" rotWithShape="0"/>
                </a:effectLst>
                <a:latin typeface="Cambria" panose="02040503050406030204" pitchFamily="18" charset="0"/>
                <a:cs typeface="Arial" panose="020B0604020202020204" pitchFamily="34" charset="0"/>
              </a:rPr>
              <a:t>Gracias por su atención!!</a:t>
            </a:r>
            <a:endParaRPr lang="es-MX" sz="6000" b="1" dirty="0">
              <a:ln>
                <a:solidFill>
                  <a:schemeClr val="tx1">
                    <a:lumMod val="50000"/>
                  </a:schemeClr>
                </a:solidFill>
              </a:ln>
              <a:effectLst>
                <a:glow rad="228600">
                  <a:schemeClr val="accent1">
                    <a:satMod val="175000"/>
                    <a:alpha val="40000"/>
                  </a:schemeClr>
                </a:glow>
                <a:reflection blurRad="6350" stA="55000" endA="300" endPos="45500" dir="5400000" sy="-100000" algn="bl" rotWithShape="0"/>
              </a:effectLst>
              <a:latin typeface="Cambria" panose="02040503050406030204" pitchFamily="18" charset="0"/>
              <a:cs typeface="Arial" panose="020B0604020202020204" pitchFamily="34" charset="0"/>
            </a:endParaRPr>
          </a:p>
        </p:txBody>
      </p:sp>
      <p:sp>
        <p:nvSpPr>
          <p:cNvPr id="7" name="Subtítulo 6"/>
          <p:cNvSpPr txBox="1">
            <a:spLocks noGrp="1"/>
          </p:cNvSpPr>
          <p:nvPr>
            <p:ph type="subTitle" idx="1"/>
          </p:nvPr>
        </p:nvSpPr>
        <p:spPr>
          <a:xfrm>
            <a:off x="1219201" y="4140200"/>
            <a:ext cx="9753600" cy="461665"/>
          </a:xfrm>
          <a:prstGeom prst="rect">
            <a:avLst/>
          </a:prstGeom>
          <a:noFill/>
        </p:spPr>
        <p:txBody>
          <a:bodyPr wrap="square" rtlCol="0">
            <a:spAutoFit/>
            <a:scene3d>
              <a:camera prst="orthographicFront"/>
              <a:lightRig rig="threePt" dir="t"/>
            </a:scene3d>
            <a:sp3d extrusionH="57150">
              <a:bevelT w="57150" h="38100" prst="artDeco"/>
            </a:sp3d>
          </a:bodyPr>
          <a:lstStyle/>
          <a:p>
            <a:pPr algn="ctr">
              <a:lnSpc>
                <a:spcPct val="90000"/>
              </a:lnSpc>
            </a:pPr>
            <a:r>
              <a:rPr lang="es-MX" sz="2000" b="1" dirty="0" smtClean="0">
                <a:latin typeface="Arial" panose="020B0604020202020204" pitchFamily="34" charset="0"/>
                <a:cs typeface="Arial" panose="020B0604020202020204" pitchFamily="34" charset="0"/>
              </a:rPr>
              <a:t>¿Preguntas, dudas o sugerencias?</a:t>
            </a:r>
            <a:endParaRPr lang="es-MX"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6139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Tema48</Template>
  <TotalTime>554</TotalTime>
  <Words>637</Words>
  <Application>Microsoft Office PowerPoint</Application>
  <PresentationFormat>Panorámica</PresentationFormat>
  <Paragraphs>73</Paragraphs>
  <Slides>12</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Cambria</vt:lpstr>
      <vt:lpstr>Rockwell</vt:lpstr>
      <vt:lpstr>Times New Roman</vt:lpstr>
      <vt:lpstr>Gallery</vt:lpstr>
      <vt:lpstr>Presentación de PowerPoint</vt:lpstr>
      <vt:lpstr>Índice</vt:lpstr>
      <vt:lpstr>Introducción</vt:lpstr>
      <vt:lpstr>Presentación de PowerPoint</vt:lpstr>
      <vt:lpstr>Método Por Inserción</vt:lpstr>
      <vt:lpstr>Uso del Método</vt:lpstr>
      <vt:lpstr>Codificación</vt:lpstr>
      <vt:lpstr>Funcionamiento del Método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Prototipo de usuario de interfaz</dc:title>
  <dc:creator>jesus cortez</dc:creator>
  <cp:lastModifiedBy>rolando angulo</cp:lastModifiedBy>
  <cp:revision>102</cp:revision>
  <dcterms:created xsi:type="dcterms:W3CDTF">2018-02-23T23:02:22Z</dcterms:created>
  <dcterms:modified xsi:type="dcterms:W3CDTF">2018-03-08T18:10:40Z</dcterms:modified>
</cp:coreProperties>
</file>